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A74-59CF-4560-BAFB-64B7D0F0664C}" type="datetimeFigureOut">
              <a:rPr lang="en-US" smtClean="0"/>
              <a:t>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85D4-4696-4A21-97A8-F3AC053E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833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A74-59CF-4560-BAFB-64B7D0F0664C}" type="datetimeFigureOut">
              <a:rPr lang="en-US" smtClean="0"/>
              <a:t>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85D4-4696-4A21-97A8-F3AC053E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293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A74-59CF-4560-BAFB-64B7D0F0664C}" type="datetimeFigureOut">
              <a:rPr lang="en-US" smtClean="0"/>
              <a:t>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85D4-4696-4A21-97A8-F3AC053E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40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A74-59CF-4560-BAFB-64B7D0F0664C}" type="datetimeFigureOut">
              <a:rPr lang="en-US" smtClean="0"/>
              <a:t>1/7/20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85D4-4696-4A21-97A8-F3AC053E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2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A74-59CF-4560-BAFB-64B7D0F0664C}" type="datetimeFigureOut">
              <a:rPr lang="en-US" smtClean="0"/>
              <a:t>1/7/20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85D4-4696-4A21-97A8-F3AC053E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57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A74-59CF-4560-BAFB-64B7D0F0664C}" type="datetimeFigureOut">
              <a:rPr lang="en-US" smtClean="0"/>
              <a:t>1/7/20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85D4-4696-4A21-97A8-F3AC053E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19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A74-59CF-4560-BAFB-64B7D0F0664C}" type="datetimeFigureOut">
              <a:rPr lang="en-US" smtClean="0"/>
              <a:t>1/7/20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85D4-4696-4A21-97A8-F3AC053E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6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A74-59CF-4560-BAFB-64B7D0F0664C}" type="datetimeFigureOut">
              <a:rPr lang="en-US" smtClean="0"/>
              <a:t>1/7/20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85D4-4696-4A21-97A8-F3AC053E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56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A74-59CF-4560-BAFB-64B7D0F0664C}" type="datetimeFigureOut">
              <a:rPr lang="en-US" smtClean="0"/>
              <a:t>1/7/20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85D4-4696-4A21-97A8-F3AC053E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77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A74-59CF-4560-BAFB-64B7D0F0664C}" type="datetimeFigureOut">
              <a:rPr lang="en-US" smtClean="0"/>
              <a:t>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85D4-4696-4A21-97A8-F3AC053E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641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A8A74-59CF-4560-BAFB-64B7D0F0664C}" type="datetimeFigureOut">
              <a:rPr lang="en-US" smtClean="0"/>
              <a:t>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85D4-4696-4A21-97A8-F3AC053E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415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A8A74-59CF-4560-BAFB-64B7D0F0664C}" type="datetimeFigureOut">
              <a:rPr lang="en-US" smtClean="0"/>
              <a:t>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C85D4-4696-4A21-97A8-F3AC053E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35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638" y="1983345"/>
            <a:ext cx="6290551" cy="46075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33341" y="734095"/>
            <a:ext cx="10595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How to Analyze the “Pre-Tax Income: Year Plan vs. Actual (or Actual + SRO)” Chart</a:t>
            </a:r>
          </a:p>
        </p:txBody>
      </p:sp>
    </p:spTree>
    <p:extLst>
      <p:ext uri="{BB962C8B-B14F-4D97-AF65-F5344CB8AC3E}">
        <p14:creationId xmlns:p14="http://schemas.microsoft.com/office/powerpoint/2010/main" val="708539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517" y="540911"/>
            <a:ext cx="6290551" cy="46075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4552" y="5731099"/>
            <a:ext cx="10377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chart tells you what your expected Net Income will be (if you have not completed all four quarters)</a:t>
            </a:r>
          </a:p>
          <a:p>
            <a:r>
              <a:rPr lang="en-US" dirty="0"/>
              <a:t>or is (if you have completed all four quarters), and what the differences are between the plan and the actual.</a:t>
            </a:r>
          </a:p>
        </p:txBody>
      </p:sp>
    </p:spTree>
    <p:extLst>
      <p:ext uri="{BB962C8B-B14F-4D97-AF65-F5344CB8AC3E}">
        <p14:creationId xmlns:p14="http://schemas.microsoft.com/office/powerpoint/2010/main" val="1024669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517" y="540911"/>
            <a:ext cx="6290551" cy="46075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2676" y="5261113"/>
            <a:ext cx="1164055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 this example, the Planned Net Income – your expected Net Income when you set your original plan </a:t>
            </a:r>
          </a:p>
          <a:p>
            <a:pPr algn="ctr"/>
            <a:r>
              <a:rPr lang="en-US" dirty="0"/>
              <a:t>– on a pre-tax basis – was $765k. With a 50% tax rate, your planned after-tax Net Income was about $382k,</a:t>
            </a:r>
          </a:p>
          <a:p>
            <a:pPr algn="ctr"/>
            <a:r>
              <a:rPr lang="en-US" dirty="0"/>
              <a:t> which is within the owner’s range of $300k to $400k. Remember that this chart will always show you the pre-tax amount, </a:t>
            </a:r>
          </a:p>
          <a:p>
            <a:pPr algn="ctr"/>
            <a:r>
              <a:rPr lang="en-US" dirty="0"/>
              <a:t>so you need to multiply by 50% to get </a:t>
            </a:r>
          </a:p>
          <a:p>
            <a:pPr algn="ctr"/>
            <a:r>
              <a:rPr lang="en-US" dirty="0"/>
              <a:t>the post-tax amount.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623931" y="3485321"/>
            <a:ext cx="1444487" cy="5168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803374" y="2844687"/>
            <a:ext cx="675861" cy="4948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4068418" y="4386470"/>
            <a:ext cx="225286" cy="4505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665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517" y="540911"/>
            <a:ext cx="6290551" cy="4607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6344" y="5261113"/>
            <a:ext cx="112132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Because the title of the chart says “Actual” instead of “Actual + SRO”, we know that all four quarters have passed, and </a:t>
            </a:r>
          </a:p>
          <a:p>
            <a:pPr algn="ctr"/>
            <a:r>
              <a:rPr lang="en-US" dirty="0"/>
              <a:t>these are the final results of the year. Here, our actual Pre-Tax Net Income is $778k. With the 50% tax rate, our actual </a:t>
            </a:r>
          </a:p>
          <a:p>
            <a:pPr algn="ctr"/>
            <a:r>
              <a:rPr lang="en-US" dirty="0"/>
              <a:t>after-tax net income is about $389k. We can see this actual number on the Income Statement.</a:t>
            </a:r>
          </a:p>
        </p:txBody>
      </p:sp>
      <p:sp>
        <p:nvSpPr>
          <p:cNvPr id="4" name="Right Arrow 3"/>
          <p:cNvSpPr/>
          <p:nvPr/>
        </p:nvSpPr>
        <p:spPr>
          <a:xfrm rot="10800000">
            <a:off x="8356824" y="3458816"/>
            <a:ext cx="1444487" cy="5168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018893" y="2844687"/>
            <a:ext cx="675861" cy="4948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8244180" y="4336771"/>
            <a:ext cx="225286" cy="4505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425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517" y="540911"/>
            <a:ext cx="6290551" cy="4607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7869" y="5261113"/>
            <a:ext cx="105902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The net difference between the pre-tax net income plan and actual is $12.5k. After tax, that’s $6.25k, which</a:t>
            </a:r>
          </a:p>
          <a:p>
            <a:pPr algn="ctr"/>
            <a:r>
              <a:rPr lang="en-US" dirty="0"/>
              <a:t>means the estimate was very close to plan. However, when we break down the categories of variances, we see </a:t>
            </a:r>
          </a:p>
          <a:p>
            <a:pPr algn="ctr"/>
            <a:r>
              <a:rPr lang="en-US" dirty="0"/>
              <a:t>some big differences. Green means there was an “good” variance to plan (which added to net income),</a:t>
            </a:r>
          </a:p>
          <a:p>
            <a:pPr algn="ctr"/>
            <a:r>
              <a:rPr lang="en-US" dirty="0"/>
              <a:t>and red means there was a “bad” variance (which took away from net income).</a:t>
            </a:r>
          </a:p>
        </p:txBody>
      </p:sp>
      <p:sp>
        <p:nvSpPr>
          <p:cNvPr id="4" name="Right Arrow 3"/>
          <p:cNvSpPr/>
          <p:nvPr/>
        </p:nvSpPr>
        <p:spPr>
          <a:xfrm rot="10800000">
            <a:off x="8356824" y="3580698"/>
            <a:ext cx="1444487" cy="5168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647113" y="3585458"/>
            <a:ext cx="1444487" cy="5168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512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517" y="540911"/>
            <a:ext cx="6290551" cy="4607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8219" y="5261113"/>
            <a:ext cx="112696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The first category is “Growth” and the second category is “Market Share”. They are related. “Growth” asks, if</a:t>
            </a:r>
          </a:p>
          <a:p>
            <a:pPr algn="ctr"/>
            <a:r>
              <a:rPr lang="en-US" dirty="0"/>
              <a:t>you hit your planned market share, what did the total market demand do? In this case, the total market demand grew </a:t>
            </a:r>
          </a:p>
          <a:p>
            <a:pPr algn="ctr"/>
            <a:r>
              <a:rPr lang="en-US" dirty="0"/>
              <a:t>more than the plan anticipated, so there was “upside” of over $1mm in pre-tax net income added over the planned NI. </a:t>
            </a:r>
          </a:p>
          <a:p>
            <a:pPr algn="ctr"/>
            <a:r>
              <a:rPr lang="en-US" dirty="0"/>
              <a:t>Green is good.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190601" y="2327852"/>
            <a:ext cx="1444487" cy="5168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297157" y="1376495"/>
            <a:ext cx="675861" cy="4948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4635087" y="4298135"/>
            <a:ext cx="225286" cy="4505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281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23" y="540910"/>
            <a:ext cx="6290551" cy="4607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0906" y="5307514"/>
            <a:ext cx="109270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“Market Share” asks, if total market demand (“Growth”) was what you expected, how well did you estimate your</a:t>
            </a:r>
          </a:p>
          <a:p>
            <a:pPr algn="ctr"/>
            <a:r>
              <a:rPr lang="en-US" dirty="0"/>
              <a:t>Market Share? In this case, we overestimated our market share, so there was $928k less net income than expected</a:t>
            </a:r>
          </a:p>
          <a:p>
            <a:pPr algn="ctr"/>
            <a:r>
              <a:rPr lang="en-US" dirty="0"/>
              <a:t>because of that. Red is bad. 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690355" y="2299164"/>
            <a:ext cx="1444487" cy="5168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796912" y="2957337"/>
            <a:ext cx="675861" cy="4948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5022199" y="4543273"/>
            <a:ext cx="225286" cy="4505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015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23" y="540910"/>
            <a:ext cx="6290551" cy="4607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0692" y="5119433"/>
            <a:ext cx="11238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When you net “Growth” and “Market Share”, you see that the under-estimation of the </a:t>
            </a:r>
          </a:p>
          <a:p>
            <a:pPr algn="ctr"/>
            <a:r>
              <a:rPr lang="en-US" dirty="0"/>
              <a:t>total market demand and the over-estimation of the market share result in an addition to pre-tax net income of about</a:t>
            </a:r>
          </a:p>
          <a:p>
            <a:pPr algn="ctr"/>
            <a:r>
              <a:rPr lang="en-US" dirty="0"/>
              <a:t>$172k. The net will not always be positive.</a:t>
            </a:r>
          </a:p>
          <a:p>
            <a:pPr algn="ctr"/>
            <a:endParaRPr lang="en-US" dirty="0"/>
          </a:p>
        </p:txBody>
      </p:sp>
      <p:sp>
        <p:nvSpPr>
          <p:cNvPr id="8" name="Left Brace 7"/>
          <p:cNvSpPr/>
          <p:nvPr/>
        </p:nvSpPr>
        <p:spPr>
          <a:xfrm rot="16200000">
            <a:off x="4836020" y="3084490"/>
            <a:ext cx="296215" cy="772733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18294" y="3650615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+ $172k</a:t>
            </a:r>
          </a:p>
        </p:txBody>
      </p:sp>
    </p:spTree>
    <p:extLst>
      <p:ext uri="{BB962C8B-B14F-4D97-AF65-F5344CB8AC3E}">
        <p14:creationId xmlns:p14="http://schemas.microsoft.com/office/powerpoint/2010/main" val="1809098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759" y="553790"/>
            <a:ext cx="6290551" cy="4607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23641" y="5261113"/>
            <a:ext cx="97388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“Price” simply means that there was an increase in unit price over plan some time during the year.</a:t>
            </a:r>
          </a:p>
          <a:p>
            <a:pPr algn="ctr"/>
            <a:r>
              <a:rPr lang="en-US" dirty="0"/>
              <a:t>A price increase adds to Net Income over plan; in this case, there was an additional $616.6k</a:t>
            </a:r>
          </a:p>
          <a:p>
            <a:pPr algn="ctr"/>
            <a:r>
              <a:rPr lang="en-US" dirty="0"/>
              <a:t>of pre-tax net income added to the plan estimate due to a price increase. Remember, increasing price </a:t>
            </a:r>
          </a:p>
          <a:p>
            <a:pPr algn="ctr"/>
            <a:r>
              <a:rPr lang="en-US" dirty="0"/>
              <a:t>may have a negative effect on the number of units a company sells, so market share may be</a:t>
            </a:r>
          </a:p>
          <a:p>
            <a:pPr algn="ctr"/>
            <a:r>
              <a:rPr lang="en-US" dirty="0"/>
              <a:t>negatively effected due to a price increase.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250774" y="2448522"/>
            <a:ext cx="1444487" cy="5168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357330" y="1853891"/>
            <a:ext cx="675861" cy="4948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5682748" y="4243484"/>
            <a:ext cx="225286" cy="4505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50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759" y="553790"/>
            <a:ext cx="6290551" cy="4607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1819" y="5261113"/>
            <a:ext cx="1154251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“VC(I)” stands for “Variable Costs (Inflation)”. It refers to your estimate of the price you are paying for your </a:t>
            </a:r>
          </a:p>
          <a:p>
            <a:pPr algn="ctr"/>
            <a:r>
              <a:rPr lang="en-US" dirty="0"/>
              <a:t>raw materials and labor.</a:t>
            </a:r>
          </a:p>
          <a:p>
            <a:pPr algn="ctr"/>
            <a:r>
              <a:rPr lang="en-US" dirty="0"/>
              <a:t>Usually, we want the variable costs to be less than, or on target with, the plan. In this example, the price of</a:t>
            </a:r>
          </a:p>
          <a:p>
            <a:pPr algn="ctr"/>
            <a:r>
              <a:rPr lang="en-US" dirty="0"/>
              <a:t>the raw materials and labor was exactly as planned. If there had been a negotiation with the raw material supplier,</a:t>
            </a:r>
          </a:p>
          <a:p>
            <a:pPr algn="ctr"/>
            <a:r>
              <a:rPr lang="en-US" dirty="0"/>
              <a:t>we would see a green bar in this category, meaning that we added to net income over plan by reducing our variable costs.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727010" y="2232842"/>
            <a:ext cx="1444487" cy="5168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908034" y="1737981"/>
            <a:ext cx="675861" cy="4948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6171497" y="4396905"/>
            <a:ext cx="225286" cy="4505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923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759" y="553790"/>
            <a:ext cx="6290551" cy="4607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4727" y="5261113"/>
            <a:ext cx="1137670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“VC(P)” stands for “Variable Costs (Productivity)”. It refers to your estimate of how productive your employees were.</a:t>
            </a:r>
          </a:p>
          <a:p>
            <a:pPr algn="ctr"/>
            <a:r>
              <a:rPr lang="en-US" dirty="0"/>
              <a:t>For Hisco, productivity is seen as “Processing Time”. Above, there is a red bar, which means that productivity subtracted</a:t>
            </a:r>
          </a:p>
          <a:p>
            <a:pPr algn="ctr"/>
            <a:r>
              <a:rPr lang="en-US" dirty="0"/>
              <a:t>from pre-tax net income, which means we over-estimated the processing time in our plan. </a:t>
            </a:r>
          </a:p>
          <a:p>
            <a:pPr algn="ctr"/>
            <a:r>
              <a:rPr lang="en-US" dirty="0"/>
              <a:t>It took longer to make our readers than planned, so we had negative productivity, which</a:t>
            </a:r>
          </a:p>
          <a:p>
            <a:pPr algn="ctr"/>
            <a:r>
              <a:rPr lang="en-US" dirty="0"/>
              <a:t>cost us $71k in pre-tax net income. </a:t>
            </a:r>
          </a:p>
        </p:txBody>
      </p:sp>
      <p:sp>
        <p:nvSpPr>
          <p:cNvPr id="4" name="Right Arrow 3"/>
          <p:cNvSpPr/>
          <p:nvPr/>
        </p:nvSpPr>
        <p:spPr>
          <a:xfrm>
            <a:off x="5031059" y="1985411"/>
            <a:ext cx="1444487" cy="5168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396783" y="2254816"/>
            <a:ext cx="675861" cy="4948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6708205" y="4368043"/>
            <a:ext cx="225286" cy="4505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108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759" y="553790"/>
            <a:ext cx="6290551" cy="4607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8135" y="5261113"/>
            <a:ext cx="1144992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“Base Cost” is the sum of discretionary expenses. Because there are many costs that can contribute to this category,</a:t>
            </a:r>
          </a:p>
          <a:p>
            <a:pPr algn="ctr"/>
            <a:r>
              <a:rPr lang="en-US" dirty="0"/>
              <a:t>we would need to do some investigation to find out what specifically caused this large negative variance. In some cases, </a:t>
            </a:r>
          </a:p>
          <a:p>
            <a:pPr algn="ctr"/>
            <a:r>
              <a:rPr lang="en-US" dirty="0"/>
              <a:t>there is good reason for this difference, such as funding a project that was not originally planned for. Underestimating</a:t>
            </a:r>
          </a:p>
          <a:p>
            <a:pPr algn="ctr"/>
            <a:r>
              <a:rPr lang="en-US" dirty="0"/>
              <a:t>Building Lease and Utilities is a common reason for a large negative variance here. Overall, it means we spent more</a:t>
            </a:r>
          </a:p>
          <a:p>
            <a:pPr algn="ctr"/>
            <a:r>
              <a:rPr lang="en-US" dirty="0"/>
              <a:t>in Base Costs than the Year Plan called for.</a:t>
            </a:r>
          </a:p>
        </p:txBody>
      </p:sp>
      <p:sp>
        <p:nvSpPr>
          <p:cNvPr id="4" name="Right Arrow 3"/>
          <p:cNvSpPr/>
          <p:nvPr/>
        </p:nvSpPr>
        <p:spPr>
          <a:xfrm>
            <a:off x="5765155" y="2689394"/>
            <a:ext cx="1444487" cy="5168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933491" y="3206229"/>
            <a:ext cx="675861" cy="4948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7158778" y="4393801"/>
            <a:ext cx="225286" cy="4505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237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759" y="553790"/>
            <a:ext cx="6290551" cy="4607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5536" y="5261113"/>
            <a:ext cx="109151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“Interest” is simply how much interest on our debt we planned on vs how much interest we actually paid.</a:t>
            </a:r>
          </a:p>
          <a:p>
            <a:pPr algn="ctr"/>
            <a:r>
              <a:rPr lang="en-US" dirty="0"/>
              <a:t>Here, we have a positive $2.8k, which means we spent less on interest than planned, which means we took on less</a:t>
            </a:r>
          </a:p>
          <a:p>
            <a:pPr algn="ctr"/>
            <a:r>
              <a:rPr lang="en-US" dirty="0"/>
              <a:t>debt than the original planned estimated. This positive variance added $2.8k – pre-tax – to our net income plan.</a:t>
            </a:r>
          </a:p>
        </p:txBody>
      </p:sp>
      <p:sp>
        <p:nvSpPr>
          <p:cNvPr id="4" name="Right Arrow 3"/>
          <p:cNvSpPr/>
          <p:nvPr/>
        </p:nvSpPr>
        <p:spPr>
          <a:xfrm>
            <a:off x="6193099" y="3036594"/>
            <a:ext cx="1444487" cy="5168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459462" y="2958798"/>
            <a:ext cx="675861" cy="4948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7158778" y="4393801"/>
            <a:ext cx="225286" cy="4505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124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507" y="130805"/>
            <a:ext cx="6290551" cy="4607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94088" y="4592582"/>
            <a:ext cx="1236274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 the QBR, you are asked “Using the “Pre-tax NI Walk: Plan vs. Actual” chart, explain the key drivers of the </a:t>
            </a:r>
          </a:p>
          <a:p>
            <a:pPr algn="ctr"/>
            <a:r>
              <a:rPr lang="en-US" dirty="0"/>
              <a:t>variances that account for the difference in Plan to Actual.” Using the example above, we could answer this question as:</a:t>
            </a:r>
          </a:p>
          <a:p>
            <a:pPr algn="ctr"/>
            <a:r>
              <a:rPr lang="en-US" dirty="0"/>
              <a:t>“We overestimated our market share and underestimated the growth in total market demand. Underspending in marketing</a:t>
            </a:r>
          </a:p>
          <a:p>
            <a:pPr algn="ctr"/>
            <a:r>
              <a:rPr lang="en-US" dirty="0"/>
              <a:t>expense contributed to the smaller than planned market share, and the original total market demand did not</a:t>
            </a:r>
          </a:p>
          <a:p>
            <a:pPr algn="ctr"/>
            <a:r>
              <a:rPr lang="en-US" dirty="0"/>
              <a:t>take into account the impact of funding project 3. We increased our price over plan, which added to net income,</a:t>
            </a:r>
          </a:p>
          <a:p>
            <a:pPr algn="ctr"/>
            <a:r>
              <a:rPr lang="en-US" dirty="0"/>
              <a:t>because we have a premium quality product that our customers will pay more for. We underestimated our building lease </a:t>
            </a:r>
          </a:p>
          <a:p>
            <a:pPr algn="ctr"/>
            <a:r>
              <a:rPr lang="en-US" dirty="0"/>
              <a:t>and utilities expenses. We also spent more on engineering quality in order to produce the premium product our strategy outlined.”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048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4049" y="4592582"/>
            <a:ext cx="1142652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The difference between the “Actual” and “Actual + SRO” chart is that while the “Actual” chart shows what has already</a:t>
            </a:r>
          </a:p>
          <a:p>
            <a:pPr algn="ctr"/>
            <a:r>
              <a:rPr lang="en-US" dirty="0"/>
              <a:t>happened, the “Actual + SRO” chart (above) shows you what has happened so far, plus what will happen if you </a:t>
            </a:r>
          </a:p>
          <a:p>
            <a:pPr algn="ctr"/>
            <a:r>
              <a:rPr lang="en-US" dirty="0"/>
              <a:t>hit all future quarters EXACTLY as planned. Keep in mind that it is virtually impossible to come in exactly on target for all </a:t>
            </a:r>
          </a:p>
          <a:p>
            <a:pPr algn="ctr"/>
            <a:r>
              <a:rPr lang="en-US" dirty="0"/>
              <a:t>future quarters. This chart will help you determine what to consider as you make your decisions for future quarters.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267" y="25759"/>
            <a:ext cx="7778371" cy="439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34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A2CAC7E568424B9D3CDB7B1DE2A245" ma:contentTypeVersion="" ma:contentTypeDescription="Create a new document." ma:contentTypeScope="" ma:versionID="5bef876422caae47df5096746ebef0ab">
  <xsd:schema xmlns:xsd="http://www.w3.org/2001/XMLSchema" xmlns:xs="http://www.w3.org/2001/XMLSchema" xmlns:p="http://schemas.microsoft.com/office/2006/metadata/properties" xmlns:ns2="f023b511-2b29-416a-b8c5-2a299beaf41f" targetNamespace="http://schemas.microsoft.com/office/2006/metadata/properties" ma:root="true" ma:fieldsID="85d5f6eb05caa92d182c098a625907cf" ns2:_="">
    <xsd:import namespace="f023b511-2b29-416a-b8c5-2a299beaf4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23b511-2b29-416a-b8c5-2a299beaf4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4600C3-00DC-4F7C-932F-A1590FEF4B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90258E-B4BB-4AB7-BD1D-8E4605FAE26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9B6E51F-F12A-4448-BBEB-23A56B2380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23b511-2b29-416a-b8c5-2a299beaf4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1196</Words>
  <Application>Microsoft Macintosh PowerPoint</Application>
  <PresentationFormat>Widescreen</PresentationFormat>
  <Paragraphs>60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Cadrain</dc:creator>
  <cp:lastModifiedBy>Mori Nouri</cp:lastModifiedBy>
  <cp:revision>17</cp:revision>
  <dcterms:created xsi:type="dcterms:W3CDTF">2017-04-15T15:23:14Z</dcterms:created>
  <dcterms:modified xsi:type="dcterms:W3CDTF">2020-01-07T18:13:19Z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0x010100D3A2CAC7E568424B9D3CDB7B1DE2A245</vt:lpwstr>
  </property>
</Properties>
</file>